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NanumGothicExtraBold"/>
      <p:bold r:id="rId21"/>
    </p:embeddedFont>
    <p:embeddedFont>
      <p:font typeface="Nanum Gothic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E7A14B-E7D3-4FEA-9A17-7DFDB8B653C4}">
  <a:tblStyle styleId="{B8E7A14B-E7D3-4FEA-9A17-7DFDB8B653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NanumGothic-regular.fntdata"/><Relationship Id="rId10" Type="http://schemas.openxmlformats.org/officeDocument/2006/relationships/slide" Target="slides/slide4.xml"/><Relationship Id="rId21" Type="http://schemas.openxmlformats.org/officeDocument/2006/relationships/font" Target="fonts/NanumGothicExtra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NanumGothi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299b55816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299b55816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30c18ee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30c18ee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299b55816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299b55816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299b5581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299b5581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299b55816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299b55816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299b5581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299b5581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299b5581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299b5581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299b55816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299b5581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299b558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299b558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D1D5DB"/>
                </a:solidFill>
                <a:highlight>
                  <a:srgbClr val="444654"/>
                </a:highlight>
              </a:rPr>
              <a:t>"본 연구는 LDA(잠재 디리클레 할당)와 LASSO 회귀 분석을 활용하여, 금융 거래량과 관련된 뉴스 주제를 식별하고 이들 주제 간의 상관관계를 조사하였습니다. 우리의 결과는 다음과 같습니다:</a:t>
            </a:r>
            <a:endParaRPr sz="1200">
              <a:solidFill>
                <a:srgbClr val="D1D5DB"/>
              </a:solidFill>
              <a:highlight>
                <a:srgbClr val="444654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None/>
            </a:pPr>
            <a:r>
              <a:rPr lang="ko" sz="1200">
                <a:solidFill>
                  <a:srgbClr val="D1D5DB"/>
                </a:solidFill>
                <a:highlight>
                  <a:srgbClr val="444654"/>
                </a:highlight>
              </a:rPr>
              <a:t>LDA를 통해 토픽 모델링을 수행한 결과, 다양한 주제별 뉴스를 추출하였습니다. 이를 통해 금융 뉴스의 내용을 주제별로 분류하고 분석할 수 있는 기반을 마련하였습니다.</a:t>
            </a:r>
            <a:endParaRPr sz="1200">
              <a:solidFill>
                <a:srgbClr val="D1D5DB"/>
              </a:solidFill>
              <a:highlight>
                <a:srgbClr val="444654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None/>
            </a:pPr>
            <a:r>
              <a:rPr lang="ko" sz="1200">
                <a:solidFill>
                  <a:srgbClr val="D1D5DB"/>
                </a:solidFill>
                <a:highlight>
                  <a:srgbClr val="444654"/>
                </a:highlight>
              </a:rPr>
              <a:t>LASSO 회귀 분석을 활용하여, 뉴스 주제와 거래량 간의 상관관계를 조사한 결과, 특정 주제들이 거래량과 강력한 관련이 있는 것으로 나타났습니다. 이를 통해 특정 뉴스 주제가 금융 시장의 거래량에 미치는 영향을 확인할 수 있었습니다.</a:t>
            </a:r>
            <a:endParaRPr sz="1200">
              <a:solidFill>
                <a:srgbClr val="D1D5DB"/>
              </a:solidFill>
              <a:highlight>
                <a:srgbClr val="444654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None/>
            </a:pPr>
            <a:r>
              <a:rPr lang="ko" sz="1200">
                <a:solidFill>
                  <a:srgbClr val="D1D5DB"/>
                </a:solidFill>
                <a:highlight>
                  <a:srgbClr val="444654"/>
                </a:highlight>
              </a:rPr>
              <a:t>FPE(거래량 최고점 비율)을 계산하여, 거래량과 관련 있는 특정 주제를 도출하였습니다. 이를 통해 거래량의 변동과 특정 뉴스 주제 사이의 관계를 자세히 파악할 수 있었습니다.</a:t>
            </a:r>
            <a:endParaRPr sz="1200">
              <a:solidFill>
                <a:srgbClr val="D1D5DB"/>
              </a:solidFill>
              <a:highlight>
                <a:srgbClr val="444654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D1D5DB"/>
                </a:solidFill>
                <a:highlight>
                  <a:srgbClr val="444654"/>
                </a:highlight>
              </a:rPr>
              <a:t>이러한 분석은 금융 시장의 동향을 예측하고 이해하는데 유용한 정보를 제공함으로써, 투자자와 시장 전문가에게 중요한 인사이트를 제공할 수 있음을 시사합니다. 따라서, 본 연구는 금융 분야에서의 의사결정에 도움을 줄 수 있는 중요한 도구로서의 가치를 갖는다고 결론지을 수 있습니다."</a:t>
            </a:r>
            <a:endParaRPr sz="1200">
              <a:solidFill>
                <a:srgbClr val="D1D5DB"/>
              </a:solidFill>
              <a:highlight>
                <a:srgbClr val="444654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D1D5DB"/>
                </a:solidFill>
                <a:highlight>
                  <a:srgbClr val="444654"/>
                </a:highlight>
              </a:rPr>
              <a:t>이렇게 결론을 작성함으로써 연구의 결과와 중요성을 명확하게 전달할 수 있을 것입니다.</a:t>
            </a:r>
            <a:endParaRPr sz="1200">
              <a:solidFill>
                <a:srgbClr val="D1D5DB"/>
              </a:solidFill>
              <a:highlight>
                <a:srgbClr val="44465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30c18eef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30c18eef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d073ee2985563b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d073ee2985563b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299b5581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299b5581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2023년 2월부터 3월까지 SM엔터테인먼트의 창업주이자 전 총괄 프로듀서인 이수만과 당시 SM 경영진들 사이에서 경영권 분쟁이 발생했다. 그리고 HYBE가 SM 인수를 자진 중단하고 카카오 측이 약 39%의 SM 지분을 확보하면서 분쟁이 종료되었다.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일단락되는듯 했으나 최근 카카오 김범수 센터장이 SM 인수 당시 시세조종을 했다는 의혹을 받으며 사건아 다시 수면 위로 떠올랐다.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299b5581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299b5581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lab.research.google.com/drive/1V_3QU6kkHZBqWpfT0ciqor3kpUS1nQmW#scrollTo=kCpqcyyaWVdV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lawtimes.co.kr/news/186053" TargetMode="External"/><Relationship Id="rId4" Type="http://schemas.openxmlformats.org/officeDocument/2006/relationships/hyperlink" Target="http://news.bizwatch.co.kr/article/market/2023/03/14/001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journals.plos.org/plosone/article?id=10.1371/journal.pone.0064846" TargetMode="External"/><Relationship Id="rId4" Type="http://schemas.openxmlformats.org/officeDocument/2006/relationships/hyperlink" Target="https://journals.plos.org/plosone/article?id=10.1371/journal.pone.0064846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s://journals.plos.org/plosone/article?id=10.1371/journal.pone.0064846" TargetMode="External"/><Relationship Id="rId6" Type="http://schemas.openxmlformats.org/officeDocument/2006/relationships/hyperlink" Target="https://journals.plos.org/plosone/article?id=10.1371/journal.pone.0064846" TargetMode="External"/><Relationship Id="rId7" Type="http://schemas.openxmlformats.org/officeDocument/2006/relationships/hyperlink" Target="https://journals.plos.org/plosone/article?id=10.1371/journal.pone.0064846" TargetMode="External"/><Relationship Id="rId8" Type="http://schemas.openxmlformats.org/officeDocument/2006/relationships/hyperlink" Target="https://journals.plos.org/plosone/article?id=10.1371/journal.pone.006484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journals.plos.org/plosone/article?id=10.1371/journal.pone.0064846" TargetMode="External"/><Relationship Id="rId4" Type="http://schemas.openxmlformats.org/officeDocument/2006/relationships/hyperlink" Target="https://journals.plos.org/plosone/article?id=10.1371/journal.pone.0064846" TargetMode="External"/><Relationship Id="rId5" Type="http://schemas.openxmlformats.org/officeDocument/2006/relationships/hyperlink" Target="https://journals.plos.org/plosone/article?id=10.1371/journal.pone.006484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E5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29200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B0F00"/>
                </a:solidFill>
              </a:rPr>
              <a:t>논문 리뷰 발표</a:t>
            </a:r>
            <a:endParaRPr b="1">
              <a:solidFill>
                <a:srgbClr val="5B0F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95150"/>
            <a:ext cx="8520600" cy="1927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2조 </a:t>
            </a:r>
            <a:r>
              <a:rPr b="1" lang="ko">
                <a:solidFill>
                  <a:schemeClr val="lt1"/>
                </a:solidFill>
              </a:rPr>
              <a:t>박하린,</a:t>
            </a:r>
            <a:r>
              <a:rPr lang="ko">
                <a:solidFill>
                  <a:schemeClr val="lt1"/>
                </a:solidFill>
              </a:rPr>
              <a:t> </a:t>
            </a:r>
            <a:r>
              <a:rPr lang="ko" sz="800">
                <a:solidFill>
                  <a:schemeClr val="lt1"/>
                </a:solidFill>
              </a:rPr>
              <a:t>배성준</a:t>
            </a:r>
            <a:r>
              <a:rPr lang="ko">
                <a:solidFill>
                  <a:schemeClr val="lt1"/>
                </a:solidFill>
              </a:rPr>
              <a:t>,</a:t>
            </a:r>
            <a:r>
              <a:rPr b="1" lang="ko">
                <a:solidFill>
                  <a:schemeClr val="lt1"/>
                </a:solidFill>
              </a:rPr>
              <a:t> 이소희, 최준호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0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03 </a:t>
            </a:r>
            <a:r>
              <a:rPr b="1" lang="ko"/>
              <a:t>분석 방법</a:t>
            </a:r>
            <a:endParaRPr b="1"/>
          </a:p>
        </p:txBody>
      </p:sp>
      <p:sp>
        <p:nvSpPr>
          <p:cNvPr id="120" name="Google Shape;120;p22"/>
          <p:cNvSpPr/>
          <p:nvPr/>
        </p:nvSpPr>
        <p:spPr>
          <a:xfrm>
            <a:off x="311700" y="1153575"/>
            <a:ext cx="2021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</a:t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2532713" y="1259925"/>
            <a:ext cx="6351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3464363" y="1153575"/>
            <a:ext cx="2021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전처리</a:t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6617050" y="1153575"/>
            <a:ext cx="2336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분석 및 결론 도출</a:t>
            </a: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5685375" y="1259925"/>
            <a:ext cx="6351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333600" y="1957100"/>
            <a:ext cx="2094000" cy="26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네이버 증권에서 각 기업의 시가와 종가, 거래량 데이터 수집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네이버 뉴스에서 뉴스 데이터 수집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블로그에서 토픽 관련 데이터 수집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highlight>
                <a:srgbClr val="FFFF00"/>
              </a:highlight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3406175" y="1904475"/>
            <a:ext cx="2137800" cy="29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&lt;기자이름&gt;, &lt;매체명&gt; 등 기사 내용과 상관없는 키워드 제외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전처리 진행할 때, 단락에 대한 정렬,</a:t>
            </a:r>
            <a:r>
              <a:rPr lang="ko">
                <a:solidFill>
                  <a:schemeClr val="dk2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chemeClr val="dk1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제외</a:t>
            </a:r>
            <a:r>
              <a:rPr lang="ko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할 기사 내용 부분을 지정함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6642250" y="1811175"/>
            <a:ext cx="22860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LDA를 활용하여 토픽 모델링 진행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LASSO 회귀분석을 사용하여 뉴스 토픽과 거래량 간 상관관계를 분석 및 토픽 선별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FPE 도출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영향을 미치는 키워드를 시각적으로 확인하기 위해 </a:t>
            </a:r>
            <a:r>
              <a:rPr b="1" lang="ko">
                <a:solidFill>
                  <a:schemeClr val="dk2"/>
                </a:solidFill>
                <a:highlight>
                  <a:srgbClr val="FEE500"/>
                </a:highlight>
              </a:rPr>
              <a:t>wordcloud 시각화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카카오 증권 정보 크롤링 (colab)</a:t>
            </a:r>
            <a:endParaRPr b="1"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https://colab.research.google.com/drive/1V_3QU6kkHZBqWpfT0ciqor3kpUS1nQmW#scrollTo=kCpqcyyaWVdV</a:t>
            </a:r>
            <a:r>
              <a:rPr lang="ko"/>
              <a:t> 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525" y="2018650"/>
            <a:ext cx="76189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31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04 일정표</a:t>
            </a:r>
            <a:endParaRPr b="1"/>
          </a:p>
        </p:txBody>
      </p:sp>
      <p:graphicFrame>
        <p:nvGraphicFramePr>
          <p:cNvPr id="140" name="Google Shape;140;p24"/>
          <p:cNvGraphicFramePr/>
          <p:nvPr/>
        </p:nvGraphicFramePr>
        <p:xfrm>
          <a:off x="396350" y="108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{B8E7A14B-E7D3-4FEA-9A17-7DFDB8B653C4}</a:tableStyleId>
              </a:tblPr>
              <a:tblGrid>
                <a:gridCol w="2378475"/>
                <a:gridCol w="4912125"/>
              </a:tblGrid>
              <a:tr h="463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dk1"/>
                          </a:solidFill>
                        </a:rPr>
                        <a:t>일시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dk1"/>
                          </a:solidFill>
                        </a:rPr>
                        <a:t>업무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9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</a:rPr>
                        <a:t>2023-10-24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</a:rPr>
                        <a:t>논문요약 및 기업선정 진행 후 역할분담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9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</a:rPr>
                        <a:t>2023-10-25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</a:rPr>
                        <a:t>기사 데이터 수집 및 ‘논문 리뷰 발표’진행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9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ko" sz="1500">
                          <a:solidFill>
                            <a:schemeClr val="dk1"/>
                          </a:solidFill>
                        </a:rPr>
                        <a:t>023-10-26 &amp; 2023-10-27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</a:rPr>
                        <a:t>기사 데이터 수집 및 분석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9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</a:rPr>
                        <a:t>2023.10.30.~11.02.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</a:rPr>
                        <a:t>결과 도출 및 개선사항 파악 및 적용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ko"/>
              <a:t>5. 일정표 &amp; 팀원 역할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&lt;팀원 역할&gt;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발표자 : </a:t>
            </a:r>
            <a:r>
              <a:rPr b="1" lang="ko">
                <a:highlight>
                  <a:srgbClr val="FFFFFF"/>
                </a:highlight>
              </a:rPr>
              <a:t>박하린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/>
              <a:t>기사 내용 및 주가 거래량/주가 수집: 최준호, 이소희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/>
              <a:t>PPT&amp;Colab : 3인 공동작업</a:t>
            </a:r>
            <a:endParaRPr b="1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00" y="3268125"/>
            <a:ext cx="8264125" cy="16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참고자료</a:t>
            </a:r>
            <a:endParaRPr b="1"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>
                <a:solidFill>
                  <a:schemeClr val="dk1"/>
                </a:solidFill>
              </a:rPr>
              <a:t>하이브, SM 인수 절차 중단… 남은 지분, 플랫폼 협업은 어떻게 되나, </a:t>
            </a:r>
            <a:r>
              <a:rPr lang="ko" sz="1700"/>
              <a:t>법률 신문 (</a:t>
            </a:r>
            <a:r>
              <a:rPr lang="ko" sz="1700" u="sng">
                <a:solidFill>
                  <a:schemeClr val="hlink"/>
                </a:solidFill>
                <a:hlinkClick r:id="rId3"/>
              </a:rPr>
              <a:t>https://www.lawtimes.co.kr/news/186053</a:t>
            </a:r>
            <a:r>
              <a:rPr lang="ko" sz="1700"/>
              <a:t>)</a:t>
            </a:r>
            <a:endParaRPr sz="1700"/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SM 인수전 끝났지만…시세조종 혐의 조사 '변수', </a:t>
            </a:r>
            <a:r>
              <a:rPr lang="ko" sz="1700"/>
              <a:t>비즈 와치 (</a:t>
            </a:r>
            <a:r>
              <a:rPr lang="ko" sz="1700" u="sng">
                <a:solidFill>
                  <a:schemeClr val="hlink"/>
                </a:solidFill>
                <a:hlinkClick r:id="rId4"/>
              </a:rPr>
              <a:t>http://news.bizwatch.co.kr/article/market/2023/03/14/0014</a:t>
            </a:r>
            <a:r>
              <a:rPr lang="ko" sz="1700"/>
              <a:t>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/>
              <a:t>네이버 증권 (https://finance.naver.com/item/sise.naver?code=035720)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88925" y="37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820"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b="1" sz="282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88925" y="1249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5B0F00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b="1" lang="ko" sz="2400">
                <a:solidFill>
                  <a:srgbClr val="5B0F00"/>
                </a:solidFill>
                <a:latin typeface="Nanum Gothic"/>
                <a:ea typeface="Nanum Gothic"/>
                <a:cs typeface="Nanum Gothic"/>
                <a:sym typeface="Nanum Gothic"/>
              </a:rPr>
              <a:t>1. 논문 리뷰</a:t>
            </a:r>
            <a:endParaRPr b="1" sz="2400">
              <a:solidFill>
                <a:srgbClr val="5B0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5B0F00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b="1" lang="ko" sz="2400">
                <a:solidFill>
                  <a:srgbClr val="5B0F00"/>
                </a:solidFill>
                <a:latin typeface="Nanum Gothic"/>
                <a:ea typeface="Nanum Gothic"/>
                <a:cs typeface="Nanum Gothic"/>
                <a:sym typeface="Nanum Gothic"/>
              </a:rPr>
              <a:t>2. 선정 기업 소개</a:t>
            </a:r>
            <a:endParaRPr b="1" sz="2400">
              <a:solidFill>
                <a:srgbClr val="5B0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5B0F00"/>
                </a:solidFill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r>
              <a:rPr b="1" lang="ko" sz="2400">
                <a:solidFill>
                  <a:srgbClr val="5B0F00"/>
                </a:solidFill>
                <a:latin typeface="Nanum Gothic"/>
                <a:ea typeface="Nanum Gothic"/>
                <a:cs typeface="Nanum Gothic"/>
                <a:sym typeface="Nanum Gothic"/>
              </a:rPr>
              <a:t>3. 분석 계획</a:t>
            </a:r>
            <a:endParaRPr b="1" sz="2400">
              <a:solidFill>
                <a:srgbClr val="5B0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5B0F00"/>
                </a:solidFill>
                <a:latin typeface="Nanum Gothic"/>
                <a:ea typeface="Nanum Gothic"/>
                <a:cs typeface="Nanum Gothic"/>
                <a:sym typeface="Nanum Gothic"/>
              </a:rPr>
              <a:t>04. 분석 일정</a:t>
            </a:r>
            <a:endParaRPr b="1" sz="2400">
              <a:solidFill>
                <a:srgbClr val="5B0F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350" y="47800"/>
            <a:ext cx="2180175" cy="20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398" y="370075"/>
            <a:ext cx="57525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524250" y="1252100"/>
            <a:ext cx="532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6997"/>
              <a:buFont typeface="Arial"/>
              <a:buNone/>
            </a:pPr>
            <a:r>
              <a:rPr lang="ko" sz="2340">
                <a:solidFill>
                  <a:srgbClr val="FF0000"/>
                </a:solidFill>
                <a:highlight>
                  <a:srgbClr val="FFFFFF"/>
                </a:highlight>
                <a:latin typeface="NanumGothicExtraBold"/>
                <a:ea typeface="NanumGothicExtraBold"/>
                <a:cs typeface="NanumGothicExtraBold"/>
                <a:sym typeface="NanumGothicExtraBold"/>
              </a:rPr>
              <a:t>"효율적인 시장 가설" </a:t>
            </a:r>
            <a:r>
              <a:rPr lang="ko">
                <a:solidFill>
                  <a:srgbClr val="202020"/>
                </a:solidFill>
                <a:highlight>
                  <a:srgbClr val="FFFFFF"/>
                </a:highlight>
                <a:latin typeface="NanumGothicExtraBold"/>
                <a:ea typeface="NanumGothicExtraBold"/>
                <a:cs typeface="NanumGothicExtraBold"/>
                <a:sym typeface="NanumGothicExtraBold"/>
              </a:rPr>
              <a:t>(EMH:</a:t>
            </a:r>
            <a:r>
              <a:rPr b="1" lang="ko">
                <a:solidFill>
                  <a:srgbClr val="202124"/>
                </a:solidFill>
                <a:highlight>
                  <a:srgbClr val="FFFFFF"/>
                </a:highlight>
              </a:rPr>
              <a:t>Efficient-market hypothesis</a:t>
            </a:r>
            <a:r>
              <a:rPr lang="ko">
                <a:solidFill>
                  <a:srgbClr val="202020"/>
                </a:solidFill>
                <a:highlight>
                  <a:srgbClr val="FFFFFF"/>
                </a:highlight>
                <a:latin typeface="NanumGothicExtraBold"/>
                <a:ea typeface="NanumGothicExtraBold"/>
                <a:cs typeface="NanumGothicExtraBold"/>
                <a:sym typeface="NanumGothicExtraBold"/>
              </a:rPr>
              <a:t>)에 대하여</a:t>
            </a:r>
            <a:endParaRPr>
              <a:solidFill>
                <a:srgbClr val="11111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11111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rgbClr val="1155CC"/>
                </a:solidFill>
                <a:latin typeface="NanumGothicExtraBold"/>
                <a:ea typeface="NanumGothicExtraBold"/>
                <a:cs typeface="NanumGothicExtraBold"/>
                <a:sym typeface="NanumGothicExtra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High Quality Topic Extraction from Business News Explains Abnormal Financial Market Volatility | PLOS ONE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anumGothicExtraBold"/>
              <a:buChar char="●"/>
            </a:pPr>
            <a:r>
              <a:rPr lang="ko">
                <a:solidFill>
                  <a:schemeClr val="dk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해당 </a:t>
            </a:r>
            <a:r>
              <a:rPr lang="ko">
                <a:solidFill>
                  <a:schemeClr val="dk1"/>
                </a:solidFill>
                <a:uFill>
                  <a:noFill/>
                </a:uFill>
                <a:latin typeface="NanumGothicExtraBold"/>
                <a:ea typeface="NanumGothicExtraBold"/>
                <a:cs typeface="NanumGothicExtraBold"/>
                <a:sym typeface="NanumGothicExtra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논문은 2013년에 발표된 논문으로, 금융 시장에서 일어나는 </a:t>
            </a:r>
            <a:r>
              <a:rPr lang="ko">
                <a:solidFill>
                  <a:schemeClr val="dk1"/>
                </a:solidFill>
                <a:highlight>
                  <a:srgbClr val="FFFF00"/>
                </a:highlight>
                <a:uFill>
                  <a:noFill/>
                </a:uFill>
                <a:latin typeface="NanumGothicExtraBold"/>
                <a:ea typeface="NanumGothicExtraBold"/>
                <a:cs typeface="NanumGothicExtraBold"/>
                <a:sym typeface="NanumGothicExtra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변동성의 원인</a:t>
            </a:r>
            <a:r>
              <a:rPr lang="ko">
                <a:solidFill>
                  <a:schemeClr val="dk1"/>
                </a:solidFill>
                <a:uFill>
                  <a:noFill/>
                </a:uFill>
                <a:latin typeface="NanumGothicExtraBold"/>
                <a:ea typeface="NanumGothicExtraBold"/>
                <a:cs typeface="NanumGothicExtraBold"/>
                <a:sym typeface="NanumGothicExtraBo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을 분석하는 데 초점</a:t>
            </a:r>
            <a:endParaRPr>
              <a:solidFill>
                <a:schemeClr val="dk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NanumGothicExtraBold"/>
              <a:buChar char="●"/>
            </a:pPr>
            <a:r>
              <a:rPr lang="ko">
                <a:solidFill>
                  <a:srgbClr val="111111"/>
                </a:solidFill>
                <a:uFill>
                  <a:noFill/>
                </a:uFill>
                <a:latin typeface="NanumGothicExtraBold"/>
                <a:ea typeface="NanumGothicExtraBold"/>
                <a:cs typeface="NanumGothicExtraBold"/>
                <a:sym typeface="NanumGothicExtraBol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이 논문에서는 Thompson Reuters에서 제공하는 24백만 개 이상의 뉴스 기록을 분석하여 S&amp;P US 주식 지수의 206개 대형 주식에 대한 </a:t>
            </a:r>
            <a:r>
              <a:rPr lang="ko" u="sng">
                <a:solidFill>
                  <a:srgbClr val="111111"/>
                </a:solidFill>
                <a:highlight>
                  <a:srgbClr val="FFFF00"/>
                </a:highlight>
                <a:latin typeface="NanumGothicExtraBold"/>
                <a:ea typeface="NanumGothicExtraBold"/>
                <a:cs typeface="NanumGothicExtraBold"/>
                <a:sym typeface="NanumGothicExtraBol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거래 활동과 뉴스 정보 간의 관계를 분석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88925" y="37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>
                <a:latin typeface="NanumGothicExtraBold"/>
                <a:ea typeface="NanumGothicExtraBold"/>
                <a:cs typeface="NanumGothicExtraBold"/>
                <a:sym typeface="NanumGothicExtraBold"/>
              </a:rPr>
              <a:t>01 논문 리뷰</a:t>
            </a:r>
            <a:endParaRPr sz="282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0175" y="1006275"/>
            <a:ext cx="3025365" cy="39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88925" y="1268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Nanum Gothic"/>
              <a:buChar char="●"/>
            </a:pPr>
            <a:r>
              <a:rPr b="1" lang="ko" sz="20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요약하자면, “High Quality Topic Extraction from Business News Explains Abnormal Financial Market Volatility” 논문은 </a:t>
            </a:r>
            <a:r>
              <a:rPr b="1" lang="ko" sz="2000" u="sng">
                <a:solidFill>
                  <a:srgbClr val="111111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금융 시장에서 일어나는 변동성의 원인에 대한 분석</a:t>
            </a:r>
            <a:r>
              <a:rPr b="1" lang="ko" sz="20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과 관련된 내용이다. </a:t>
            </a:r>
            <a:endParaRPr b="1" sz="2000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spcBef>
                <a:spcPts val="900"/>
              </a:spcBef>
              <a:spcAft>
                <a:spcPts val="0"/>
              </a:spcAft>
              <a:buSzPts val="2400"/>
              <a:buChar char="●"/>
            </a:pPr>
            <a:r>
              <a:rPr b="1" lang="ko" sz="2000">
                <a:solidFill>
                  <a:srgbClr val="11111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이 연구 결과는 거래 활동과 뉴스 정보 간의 관계를 분석하여 거래량이 “비정상적으로 크게” 나타나는 경우, 그 원인이</a:t>
            </a:r>
            <a:r>
              <a:rPr b="1" lang="ko" sz="2000">
                <a:solidFill>
                  <a:srgbClr val="FF0000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뉴스의 흐름</a:t>
            </a:r>
            <a:r>
              <a:rPr b="1" lang="ko" sz="2000">
                <a:solidFill>
                  <a:srgbClr val="11111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에 있다</a:t>
            </a:r>
            <a:r>
              <a:rPr lang="ko" sz="2400"/>
              <a:t>.</a:t>
            </a:r>
            <a:endParaRPr sz="2400"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388925" y="37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>
                <a:latin typeface="NanumGothicExtraBold"/>
                <a:ea typeface="NanumGothicExtraBold"/>
                <a:cs typeface="NanumGothicExtraBold"/>
                <a:sym typeface="NanumGothicExtraBold"/>
              </a:rPr>
              <a:t>01 </a:t>
            </a:r>
            <a:r>
              <a:rPr lang="ko" sz="2820">
                <a:latin typeface="NanumGothicExtraBold"/>
                <a:ea typeface="NanumGothicExtraBold"/>
                <a:cs typeface="NanumGothicExtraBold"/>
                <a:sym typeface="NanumGothicExtraBold"/>
              </a:rPr>
              <a:t>논문 리뷰</a:t>
            </a:r>
            <a:endParaRPr sz="282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935575" y="1285875"/>
            <a:ext cx="3730200" cy="3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</a:rPr>
              <a:t>방법론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ko">
                <a:solidFill>
                  <a:srgbClr val="000000"/>
                </a:solidFill>
              </a:rPr>
              <a:t>특정 토픽이 포함된 뉴스 선택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ko">
                <a:solidFill>
                  <a:srgbClr val="000000"/>
                </a:solidFill>
                <a:highlight>
                  <a:srgbClr val="FEE500"/>
                </a:highlight>
              </a:rPr>
              <a:t>LDA</a:t>
            </a:r>
            <a:r>
              <a:rPr b="1" lang="ko">
                <a:solidFill>
                  <a:srgbClr val="000000"/>
                </a:solidFill>
              </a:rPr>
              <a:t>를 활용하여 토픽 모델링 수행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ko">
                <a:solidFill>
                  <a:srgbClr val="000000"/>
                </a:solidFill>
                <a:highlight>
                  <a:srgbClr val="FEE500"/>
                </a:highlight>
              </a:rPr>
              <a:t>LASSO 회귀분석</a:t>
            </a:r>
            <a:r>
              <a:rPr b="1" lang="ko">
                <a:solidFill>
                  <a:srgbClr val="000000"/>
                </a:solidFill>
              </a:rPr>
              <a:t>을 활용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ko">
                <a:solidFill>
                  <a:srgbClr val="000000"/>
                </a:solidFill>
                <a:highlight>
                  <a:srgbClr val="FEE500"/>
                </a:highlight>
              </a:rPr>
              <a:t>FPE(거래량 최고 비율)</a:t>
            </a:r>
            <a:r>
              <a:rPr lang="ko" sz="1250">
                <a:solidFill>
                  <a:srgbClr val="1D1C1D"/>
                </a:solidFill>
              </a:rPr>
              <a:t> </a:t>
            </a:r>
            <a:r>
              <a:rPr b="1" lang="ko">
                <a:solidFill>
                  <a:srgbClr val="000000"/>
                </a:solidFill>
              </a:rPr>
              <a:t>계산 거래량과 관련 있는 특정 주제를 도출</a:t>
            </a:r>
            <a:endParaRPr sz="1250">
              <a:solidFill>
                <a:srgbClr val="1D1C1D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0475"/>
            <a:ext cx="4523525" cy="362394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388925" y="37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20">
                <a:latin typeface="NanumGothicExtraBold"/>
                <a:ea typeface="NanumGothicExtraBold"/>
                <a:cs typeface="NanumGothicExtraBold"/>
                <a:sym typeface="NanumGothicExtraBold"/>
              </a:rPr>
              <a:t>01 논문 리뷰</a:t>
            </a:r>
            <a:endParaRPr sz="282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3100" u="sng">
                <a:solidFill>
                  <a:srgbClr val="5B0F00"/>
                </a:solidFill>
                <a:highlight>
                  <a:srgbClr val="FFFFFF"/>
                </a:highlight>
              </a:rPr>
              <a:t>토픽모델링 이후 세부적인 작업!</a:t>
            </a:r>
            <a:endParaRPr b="1" sz="3100" u="sng">
              <a:solidFill>
                <a:srgbClr val="5B0F00"/>
              </a:solidFill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666000" y="1115800"/>
            <a:ext cx="44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65"/>
          </a:p>
          <a:p>
            <a:pPr indent="-423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D1C1D"/>
              </a:buClr>
              <a:buSzPts val="3075"/>
              <a:buAutoNum type="arabicParenR"/>
            </a:pPr>
            <a:r>
              <a:rPr b="1" lang="ko" sz="3075">
                <a:solidFill>
                  <a:srgbClr val="1D1C1D"/>
                </a:solidFill>
                <a:highlight>
                  <a:srgbClr val="FFFF00"/>
                </a:highlight>
              </a:rPr>
              <a:t>거래량 Peak를 선정</a:t>
            </a:r>
            <a:endParaRPr b="1" sz="3075">
              <a:solidFill>
                <a:srgbClr val="1D1C1D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3075">
              <a:solidFill>
                <a:srgbClr val="1D1C1D"/>
              </a:solidFill>
              <a:highlight>
                <a:srgbClr val="FFFF00"/>
              </a:highlight>
            </a:endParaRPr>
          </a:p>
          <a:p>
            <a:pPr indent="-423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D1C1D"/>
              </a:buClr>
              <a:buSzPts val="3075"/>
              <a:buAutoNum type="arabicParenR"/>
            </a:pPr>
            <a:r>
              <a:rPr b="1" lang="ko" sz="3075">
                <a:solidFill>
                  <a:srgbClr val="1D1C1D"/>
                </a:solidFill>
                <a:highlight>
                  <a:srgbClr val="FFFF00"/>
                </a:highlight>
              </a:rPr>
              <a:t>FPE를 산출</a:t>
            </a:r>
            <a:endParaRPr b="1" sz="3075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6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965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475" y="1290625"/>
            <a:ext cx="2286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3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02 </a:t>
            </a: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선정 기업 소개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807401" cy="25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381000" y="3767675"/>
            <a:ext cx="38523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SM과 HYBE는 국내 대표 엔터테인먼트사로, 유명 K-POP 아티스트들이 소속되어 있음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카카오 역시 최근 엔터테인먼트 사업을 확대하며 유명 연예인들을 영입하고 있음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650" y="1017725"/>
            <a:ext cx="4102125" cy="25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4783649" y="3868900"/>
            <a:ext cx="3950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SM 현 경영진과 카카오 vs 이수만과 하이브 간의 SM </a:t>
            </a:r>
            <a:r>
              <a:rPr b="1" lang="ko" u="sng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경영권 분쟁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이 있었음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17000" y="29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02 선정 기업 소개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4488">
            <a:off x="5791955" y="1030427"/>
            <a:ext cx="2839464" cy="179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00" y="1117300"/>
            <a:ext cx="4724350" cy="37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2296">
            <a:off x="5383154" y="2080083"/>
            <a:ext cx="3611540" cy="98333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5545675" y="3329475"/>
            <a:ext cx="32865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결론 : 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SM 경영권 분쟁은 카카오의 공개매수와 하이브의 인수 포기로 일단락되는듯 했으나 최근 카카오의 </a:t>
            </a:r>
            <a:r>
              <a:rPr b="1" lang="ko"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시세조종 의혹</a:t>
            </a: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이 불거지면서 다시 수면 위로 떠오르고 있음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463025" y="1195925"/>
            <a:ext cx="8104500" cy="3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주제: SM 경영권 분쟁에 따른 주가 변동성 분석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방법: 해당 기간(2023년 1월부터 10월까지)의 SM, 카카오, 하이브 주가와 데이터를 Crawling 하고 논문에 따른 분석 방법을 적용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기사 데이터 </a:t>
            </a:r>
            <a:r>
              <a:rPr lang="ko">
                <a:solidFill>
                  <a:schemeClr val="dk1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수집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 -&gt; [토큰화 등 </a:t>
            </a:r>
            <a:r>
              <a:rPr lang="ko">
                <a:solidFill>
                  <a:schemeClr val="dk1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전처리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 -&gt; [LDA모델 활용 기사 내용과 거래량, 주가변화 등 </a:t>
            </a:r>
            <a:r>
              <a:rPr lang="ko">
                <a:solidFill>
                  <a:schemeClr val="dk1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상관관계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분석] -&gt; [</a:t>
            </a:r>
            <a:r>
              <a:rPr lang="ko">
                <a:solidFill>
                  <a:schemeClr val="dk1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결과 도출]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진행 일정: 2023-10-24(화) ~ 2023-11-02(목)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388925" y="37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20">
                <a:latin typeface="NanumGothicExtraBold"/>
                <a:ea typeface="NanumGothicExtraBold"/>
                <a:cs typeface="NanumGothicExtraBold"/>
                <a:sym typeface="NanumGothicExtraBold"/>
              </a:rPr>
              <a:t>03 분석 계획</a:t>
            </a:r>
            <a:endParaRPr sz="282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